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CEA6C5D7-350D-46F7-9B3A-648373CCBF2B}"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14FE00C8-40C9-44A1-A6C4-623C4A883F9B}" type="slidenum">
              <a:rPr lang="es-CO" smtClean="0"/>
              <a:t>‹Nº›</a:t>
            </a:fld>
            <a:endParaRPr lang="es-CO"/>
          </a:p>
        </p:txBody>
      </p:sp>
    </p:spTree>
    <p:extLst>
      <p:ext uri="{BB962C8B-B14F-4D97-AF65-F5344CB8AC3E}">
        <p14:creationId xmlns:p14="http://schemas.microsoft.com/office/powerpoint/2010/main" val="1760647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CEA6C5D7-350D-46F7-9B3A-648373CCBF2B}"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14FE00C8-40C9-44A1-A6C4-623C4A883F9B}" type="slidenum">
              <a:rPr lang="es-CO" smtClean="0"/>
              <a:t>‹Nº›</a:t>
            </a:fld>
            <a:endParaRPr lang="es-CO"/>
          </a:p>
        </p:txBody>
      </p:sp>
    </p:spTree>
    <p:extLst>
      <p:ext uri="{BB962C8B-B14F-4D97-AF65-F5344CB8AC3E}">
        <p14:creationId xmlns:p14="http://schemas.microsoft.com/office/powerpoint/2010/main" val="5188801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EA6C5D7-350D-46F7-9B3A-648373CCBF2B}"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14FE00C8-40C9-44A1-A6C4-623C4A883F9B}" type="slidenum">
              <a:rPr lang="es-CO" smtClean="0"/>
              <a:t>‹Nº›</a:t>
            </a:fld>
            <a:endParaRPr lang="es-CO"/>
          </a:p>
        </p:txBody>
      </p:sp>
    </p:spTree>
    <p:extLst>
      <p:ext uri="{BB962C8B-B14F-4D97-AF65-F5344CB8AC3E}">
        <p14:creationId xmlns:p14="http://schemas.microsoft.com/office/powerpoint/2010/main" val="28168067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CEA6C5D7-350D-46F7-9B3A-648373CCBF2B}" type="datetimeFigureOut">
              <a:rPr lang="es-CO" smtClean="0"/>
              <a:t>13/05/2015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14FE00C8-40C9-44A1-A6C4-623C4A883F9B}" type="slidenum">
              <a:rPr lang="es-CO" smtClean="0"/>
              <a:t>‹Nº›</a:t>
            </a:fld>
            <a:endParaRPr lang="es-CO"/>
          </a:p>
        </p:txBody>
      </p:sp>
    </p:spTree>
    <p:extLst>
      <p:ext uri="{BB962C8B-B14F-4D97-AF65-F5344CB8AC3E}">
        <p14:creationId xmlns:p14="http://schemas.microsoft.com/office/powerpoint/2010/main" val="30142567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CEA6C5D7-350D-46F7-9B3A-648373CCBF2B}" type="datetimeFigureOut">
              <a:rPr lang="es-CO" smtClean="0"/>
              <a:t>13/05/2015</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14FE00C8-40C9-44A1-A6C4-623C4A883F9B}" type="slidenum">
              <a:rPr lang="es-CO" smtClean="0"/>
              <a:t>‹Nº›</a:t>
            </a:fld>
            <a:endParaRPr lang="es-CO"/>
          </a:p>
        </p:txBody>
      </p:sp>
    </p:spTree>
    <p:extLst>
      <p:ext uri="{BB962C8B-B14F-4D97-AF65-F5344CB8AC3E}">
        <p14:creationId xmlns:p14="http://schemas.microsoft.com/office/powerpoint/2010/main" val="40457264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CEA6C5D7-350D-46F7-9B3A-648373CCBF2B}" type="datetimeFigureOut">
              <a:rPr lang="es-CO" smtClean="0"/>
              <a:t>13/05/2015</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14FE00C8-40C9-44A1-A6C4-623C4A883F9B}" type="slidenum">
              <a:rPr lang="es-CO" smtClean="0"/>
              <a:t>‹Nº›</a:t>
            </a:fld>
            <a:endParaRPr lang="es-CO"/>
          </a:p>
        </p:txBody>
      </p:sp>
    </p:spTree>
    <p:extLst>
      <p:ext uri="{BB962C8B-B14F-4D97-AF65-F5344CB8AC3E}">
        <p14:creationId xmlns:p14="http://schemas.microsoft.com/office/powerpoint/2010/main" val="4089202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EA6C5D7-350D-46F7-9B3A-648373CCBF2B}" type="datetimeFigureOut">
              <a:rPr lang="es-CO" smtClean="0"/>
              <a:t>13/05/2015</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14FE00C8-40C9-44A1-A6C4-623C4A883F9B}" type="slidenum">
              <a:rPr lang="es-CO" smtClean="0"/>
              <a:t>‹Nº›</a:t>
            </a:fld>
            <a:endParaRPr lang="es-CO"/>
          </a:p>
        </p:txBody>
      </p:sp>
    </p:spTree>
    <p:extLst>
      <p:ext uri="{BB962C8B-B14F-4D97-AF65-F5344CB8AC3E}">
        <p14:creationId xmlns:p14="http://schemas.microsoft.com/office/powerpoint/2010/main" val="1267988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EA6C5D7-350D-46F7-9B3A-648373CCBF2B}" type="datetimeFigureOut">
              <a:rPr lang="es-CO" smtClean="0"/>
              <a:t>13/05/2015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14FE00C8-40C9-44A1-A6C4-623C4A883F9B}" type="slidenum">
              <a:rPr lang="es-CO" smtClean="0"/>
              <a:t>‹Nº›</a:t>
            </a:fld>
            <a:endParaRPr lang="es-CO"/>
          </a:p>
        </p:txBody>
      </p:sp>
    </p:spTree>
    <p:extLst>
      <p:ext uri="{BB962C8B-B14F-4D97-AF65-F5344CB8AC3E}">
        <p14:creationId xmlns:p14="http://schemas.microsoft.com/office/powerpoint/2010/main" val="9410151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EA6C5D7-350D-46F7-9B3A-648373CCBF2B}" type="datetimeFigureOut">
              <a:rPr lang="es-CO" smtClean="0"/>
              <a:t>13/05/2015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14FE00C8-40C9-44A1-A6C4-623C4A883F9B}" type="slidenum">
              <a:rPr lang="es-CO" smtClean="0"/>
              <a:t>‹Nº›</a:t>
            </a:fld>
            <a:endParaRPr lang="es-CO"/>
          </a:p>
        </p:txBody>
      </p:sp>
    </p:spTree>
    <p:extLst>
      <p:ext uri="{BB962C8B-B14F-4D97-AF65-F5344CB8AC3E}">
        <p14:creationId xmlns:p14="http://schemas.microsoft.com/office/powerpoint/2010/main" val="34947186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CEA6C5D7-350D-46F7-9B3A-648373CCBF2B}"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14FE00C8-40C9-44A1-A6C4-623C4A883F9B}" type="slidenum">
              <a:rPr lang="es-CO" smtClean="0"/>
              <a:t>‹Nº›</a:t>
            </a:fld>
            <a:endParaRPr lang="es-CO"/>
          </a:p>
        </p:txBody>
      </p:sp>
    </p:spTree>
    <p:extLst>
      <p:ext uri="{BB962C8B-B14F-4D97-AF65-F5344CB8AC3E}">
        <p14:creationId xmlns:p14="http://schemas.microsoft.com/office/powerpoint/2010/main" val="31596933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CEA6C5D7-350D-46F7-9B3A-648373CCBF2B}"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14FE00C8-40C9-44A1-A6C4-623C4A883F9B}" type="slidenum">
              <a:rPr lang="es-CO" smtClean="0"/>
              <a:t>‹Nº›</a:t>
            </a:fld>
            <a:endParaRPr lang="es-CO"/>
          </a:p>
        </p:txBody>
      </p:sp>
    </p:spTree>
    <p:extLst>
      <p:ext uri="{BB962C8B-B14F-4D97-AF65-F5344CB8AC3E}">
        <p14:creationId xmlns:p14="http://schemas.microsoft.com/office/powerpoint/2010/main" val="759832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A6C5D7-350D-46F7-9B3A-648373CCBF2B}" type="datetimeFigureOut">
              <a:rPr lang="es-CO" smtClean="0"/>
              <a:t>13/05/2015</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FE00C8-40C9-44A1-A6C4-623C4A883F9B}" type="slidenum">
              <a:rPr lang="es-CO" smtClean="0"/>
              <a:t>‹Nº›</a:t>
            </a:fld>
            <a:endParaRPr lang="es-CO"/>
          </a:p>
        </p:txBody>
      </p:sp>
    </p:spTree>
    <p:extLst>
      <p:ext uri="{BB962C8B-B14F-4D97-AF65-F5344CB8AC3E}">
        <p14:creationId xmlns:p14="http://schemas.microsoft.com/office/powerpoint/2010/main" val="31575785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Autofit/>
          </a:bodyPr>
          <a:lstStyle/>
          <a:p>
            <a:r>
              <a:rPr lang="es-CO" sz="3200" dirty="0">
                <a:latin typeface="Algerian" pitchFamily="82" charset="0"/>
              </a:rPr>
              <a:t>El carácter sagrado del sábado</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1628800"/>
            <a:ext cx="4113237"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Hexágono"/>
          <p:cNvSpPr/>
          <p:nvPr/>
        </p:nvSpPr>
        <p:spPr>
          <a:xfrm>
            <a:off x="467544" y="1704206"/>
            <a:ext cx="3384376" cy="4389090"/>
          </a:xfrm>
          <a:prstGeom prst="hexagon">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b="1" dirty="0"/>
              <a:t>Nadie debe sentirse libre para pasar el tiempo santificado de una manera que no sea provechosa. </a:t>
            </a:r>
          </a:p>
        </p:txBody>
      </p:sp>
    </p:spTree>
    <p:extLst>
      <p:ext uri="{BB962C8B-B14F-4D97-AF65-F5344CB8AC3E}">
        <p14:creationId xmlns:p14="http://schemas.microsoft.com/office/powerpoint/2010/main" val="89791526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gradFill>
            <a:gsLst>
              <a:gs pos="0">
                <a:srgbClr val="FFFFFF"/>
              </a:gs>
              <a:gs pos="7001">
                <a:srgbClr val="E6E6E6"/>
              </a:gs>
              <a:gs pos="32001">
                <a:srgbClr val="7D8496"/>
              </a:gs>
              <a:gs pos="47000">
                <a:srgbClr val="E6E6E6"/>
              </a:gs>
              <a:gs pos="85001">
                <a:srgbClr val="7D8496"/>
              </a:gs>
              <a:gs pos="100000">
                <a:srgbClr val="E6E6E6"/>
              </a:gs>
            </a:gsLst>
            <a:lin ang="5400000" scaled="0"/>
          </a:gradFill>
        </p:spPr>
        <p:txBody>
          <a:bodyPr>
            <a:normAutofit lnSpcReduction="10000"/>
          </a:bodyPr>
          <a:lstStyle/>
          <a:p>
            <a:pPr marL="0" indent="0" algn="ctr">
              <a:buNone/>
            </a:pPr>
            <a:r>
              <a:rPr lang="es-CO" sz="2800" dirty="0"/>
              <a:t>Cuando el sábado comienza debemos ponernos en guardia, velar sobre nuestros actos y palabras, no sea que robemos a Dios, dedicando a nuestro uso el tiempo que pertenece estrictamente al Señor</a:t>
            </a:r>
            <a:r>
              <a:rPr lang="es-CO" sz="2800" dirty="0" smtClean="0"/>
              <a:t>.</a:t>
            </a:r>
          </a:p>
          <a:p>
            <a:pPr marL="0" indent="0" algn="ctr">
              <a:buNone/>
            </a:pPr>
            <a:r>
              <a:rPr lang="es-CO" sz="2800" dirty="0" smtClean="0"/>
              <a:t> Ver </a:t>
            </a:r>
            <a:r>
              <a:rPr lang="es-CO" sz="2800" b="1" dirty="0" smtClean="0">
                <a:solidFill>
                  <a:srgbClr val="FFFF00"/>
                </a:solidFill>
              </a:rPr>
              <a:t>(</a:t>
            </a:r>
            <a:r>
              <a:rPr lang="es-CO" sz="2800" b="1" u="sng" dirty="0" smtClean="0">
                <a:solidFill>
                  <a:srgbClr val="FFFF00"/>
                </a:solidFill>
              </a:rPr>
              <a:t>1Cron.17:27; Isaías 58;13,14</a:t>
            </a:r>
            <a:r>
              <a:rPr lang="es-CO" sz="2800" b="1" dirty="0" smtClean="0">
                <a:solidFill>
                  <a:srgbClr val="FFFF00"/>
                </a:solidFill>
              </a:rPr>
              <a:t>).</a:t>
            </a:r>
          </a:p>
          <a:p>
            <a:pPr marL="0" indent="0" algn="ctr">
              <a:buNone/>
            </a:pPr>
            <a:endParaRPr lang="es-CO" sz="2800" dirty="0" smtClean="0"/>
          </a:p>
          <a:p>
            <a:pPr marL="0" indent="0" algn="ctr">
              <a:buNone/>
            </a:pPr>
            <a:r>
              <a:rPr lang="es-CO" sz="2800" dirty="0" smtClean="0"/>
              <a:t>No </a:t>
            </a:r>
            <a:r>
              <a:rPr lang="es-CO" sz="2800" dirty="0"/>
              <a:t>debemos hacer ni permitir que nuestros hijos hagan trabajo alguno para ganarse la vida, ni cosa alguna que podría haberse hecho durante los seis días hábiles</a:t>
            </a:r>
            <a:r>
              <a:rPr lang="es-CO" sz="2800" dirty="0" smtClean="0"/>
              <a:t>.</a:t>
            </a:r>
          </a:p>
          <a:p>
            <a:pPr marL="0" indent="0" algn="ctr">
              <a:buNone/>
            </a:pPr>
            <a:endParaRPr lang="es-CO" sz="2800" dirty="0" smtClean="0"/>
          </a:p>
          <a:p>
            <a:pPr marL="0" indent="0" algn="ctr">
              <a:buNone/>
            </a:pPr>
            <a:r>
              <a:rPr lang="es-CO" sz="2800" dirty="0" smtClean="0"/>
              <a:t>El </a:t>
            </a:r>
            <a:r>
              <a:rPr lang="es-CO" sz="2800" dirty="0"/>
              <a:t>viernes es el día de preparación. Entonces puede dedicarse tiempo a los preparativos necesarios para el sábado, y a pensar y conversar acerca de ello. </a:t>
            </a:r>
          </a:p>
        </p:txBody>
      </p:sp>
    </p:spTree>
    <p:extLst>
      <p:ext uri="{BB962C8B-B14F-4D97-AF65-F5344CB8AC3E}">
        <p14:creationId xmlns:p14="http://schemas.microsoft.com/office/powerpoint/2010/main" val="321402044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2000"/>
                                        <p:tgtEl>
                                          <p:spTgt spid="3">
                                            <p:txEl>
                                              <p:pRg st="3" end="3"/>
                                            </p:txEl>
                                          </p:spTgt>
                                        </p:tgtEl>
                                      </p:cBhvr>
                                    </p:animEffect>
                                    <p:anim calcmode="lin" valueType="num">
                                      <p:cBhvr>
                                        <p:cTn id="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3" end="3"/>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fade">
                                      <p:cBhvr>
                                        <p:cTn id="12" dur="2000"/>
                                        <p:tgtEl>
                                          <p:spTgt spid="3">
                                            <p:txEl>
                                              <p:pRg st="5" end="5"/>
                                            </p:txEl>
                                          </p:spTgt>
                                        </p:tgtEl>
                                      </p:cBhvr>
                                    </p:animEffect>
                                    <p:anim calcmode="lin" valueType="num">
                                      <p:cBhvr>
                                        <p:cTn id="1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426170"/>
          </a:xfrm>
          <a:solidFill>
            <a:schemeClr val="accent6">
              <a:lumMod val="20000"/>
              <a:lumOff val="80000"/>
            </a:schemeClr>
          </a:solidFill>
        </p:spPr>
        <p:txBody>
          <a:bodyPr>
            <a:noAutofit/>
          </a:bodyPr>
          <a:lstStyle/>
          <a:p>
            <a:r>
              <a:rPr lang="es-CO" sz="3600" b="1" dirty="0" smtClean="0">
                <a:latin typeface="Agency FB" pitchFamily="34" charset="0"/>
              </a:rPr>
              <a:t>El sábado: monumento conmemorativo perpetuo de la creación</a:t>
            </a:r>
            <a:endParaRPr lang="es-CO" sz="3600" b="1" dirty="0">
              <a:latin typeface="Agency FB"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1844824"/>
            <a:ext cx="4349824"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844824"/>
            <a:ext cx="4248472"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1988840"/>
            <a:ext cx="2448272" cy="4093428"/>
          </a:xfrm>
          <a:prstGeom prst="rect">
            <a:avLst/>
          </a:prstGeom>
        </p:spPr>
        <p:txBody>
          <a:bodyPr wrap="square">
            <a:spAutoFit/>
          </a:bodyPr>
          <a:lstStyle/>
          <a:p>
            <a:pPr algn="ctr"/>
            <a:r>
              <a:rPr lang="es-CO" sz="2000" b="1" dirty="0">
                <a:solidFill>
                  <a:schemeClr val="bg1"/>
                </a:solidFill>
              </a:rPr>
              <a:t>Y acabó Dios en el día séptimo su obra que hizo, y </a:t>
            </a:r>
            <a:r>
              <a:rPr lang="es-CO" sz="2000" b="1" u="sng" dirty="0">
                <a:solidFill>
                  <a:schemeClr val="bg1"/>
                </a:solidFill>
              </a:rPr>
              <a:t>reposó</a:t>
            </a:r>
            <a:r>
              <a:rPr lang="es-CO" sz="2000" b="1" dirty="0">
                <a:solidFill>
                  <a:schemeClr val="bg1"/>
                </a:solidFill>
              </a:rPr>
              <a:t> el día séptimo de toda su obra que había hecho. </a:t>
            </a:r>
            <a:r>
              <a:rPr lang="es-CO" sz="2000" b="1" dirty="0" smtClean="0">
                <a:solidFill>
                  <a:schemeClr val="bg1"/>
                </a:solidFill>
              </a:rPr>
              <a:t>3 </a:t>
            </a:r>
            <a:r>
              <a:rPr lang="es-CO" sz="2000" b="1" dirty="0">
                <a:solidFill>
                  <a:schemeClr val="bg1"/>
                </a:solidFill>
              </a:rPr>
              <a:t>Y </a:t>
            </a:r>
            <a:r>
              <a:rPr lang="es-CO" sz="2000" b="1" u="sng" dirty="0">
                <a:solidFill>
                  <a:schemeClr val="bg1"/>
                </a:solidFill>
              </a:rPr>
              <a:t>bendijo</a:t>
            </a:r>
            <a:r>
              <a:rPr lang="es-CO" sz="2000" b="1" dirty="0">
                <a:solidFill>
                  <a:schemeClr val="bg1"/>
                </a:solidFill>
              </a:rPr>
              <a:t> Dios al día séptimo, y </a:t>
            </a:r>
            <a:r>
              <a:rPr lang="es-CO" sz="2000" b="1" u="sng" dirty="0">
                <a:solidFill>
                  <a:schemeClr val="bg1"/>
                </a:solidFill>
              </a:rPr>
              <a:t>santificóle</a:t>
            </a:r>
            <a:r>
              <a:rPr lang="es-CO" sz="2000" b="1" dirty="0">
                <a:solidFill>
                  <a:schemeClr val="bg1"/>
                </a:solidFill>
              </a:rPr>
              <a:t>: porque en él reposó de toda su obra que había creado Dios para hacer. </a:t>
            </a:r>
            <a:endParaRPr lang="es-CO" sz="2000" b="1" dirty="0" smtClean="0">
              <a:solidFill>
                <a:schemeClr val="bg1"/>
              </a:solidFill>
            </a:endParaRPr>
          </a:p>
          <a:p>
            <a:pPr algn="ctr"/>
            <a:r>
              <a:rPr lang="es-CO" sz="2000" b="1" dirty="0" smtClean="0">
                <a:solidFill>
                  <a:schemeClr val="bg1"/>
                </a:solidFill>
              </a:rPr>
              <a:t>(Gén.2:2,3). </a:t>
            </a:r>
            <a:endParaRPr lang="es-CO" sz="2000" b="1" dirty="0">
              <a:solidFill>
                <a:schemeClr val="bg1"/>
              </a:solidFill>
            </a:endParaRPr>
          </a:p>
        </p:txBody>
      </p:sp>
      <p:sp>
        <p:nvSpPr>
          <p:cNvPr id="5" name="4 Rectángulo"/>
          <p:cNvSpPr/>
          <p:nvPr/>
        </p:nvSpPr>
        <p:spPr>
          <a:xfrm>
            <a:off x="4644008" y="5517232"/>
            <a:ext cx="4349824" cy="707886"/>
          </a:xfrm>
          <a:prstGeom prst="rect">
            <a:avLst/>
          </a:prstGeom>
        </p:spPr>
        <p:txBody>
          <a:bodyPr wrap="square">
            <a:spAutoFit/>
          </a:bodyPr>
          <a:lstStyle/>
          <a:p>
            <a:pPr algn="ctr"/>
            <a:r>
              <a:rPr lang="es-CO" sz="2000" b="1" dirty="0">
                <a:solidFill>
                  <a:schemeClr val="bg1"/>
                </a:solidFill>
              </a:rPr>
              <a:t>Será observado por la </a:t>
            </a:r>
            <a:r>
              <a:rPr lang="es-CO" sz="2000" b="1" dirty="0" smtClean="0">
                <a:solidFill>
                  <a:schemeClr val="bg1"/>
                </a:solidFill>
              </a:rPr>
              <a:t>eternidad en la nueva creación. Ver (</a:t>
            </a:r>
            <a:r>
              <a:rPr lang="es-CO" sz="2000" b="1" u="sng" dirty="0" smtClean="0">
                <a:solidFill>
                  <a:schemeClr val="bg1"/>
                </a:solidFill>
              </a:rPr>
              <a:t>Isa.66:22,23</a:t>
            </a:r>
            <a:r>
              <a:rPr lang="es-CO" sz="2000" b="1" dirty="0" smtClean="0">
                <a:solidFill>
                  <a:schemeClr val="bg1"/>
                </a:solidFill>
              </a:rPr>
              <a:t>).</a:t>
            </a:r>
            <a:endParaRPr lang="es-CO" sz="2000" b="1" dirty="0">
              <a:solidFill>
                <a:schemeClr val="bg1"/>
              </a:solidFill>
            </a:endParaRPr>
          </a:p>
        </p:txBody>
      </p:sp>
    </p:spTree>
    <p:extLst>
      <p:ext uri="{BB962C8B-B14F-4D97-AF65-F5344CB8AC3E}">
        <p14:creationId xmlns:p14="http://schemas.microsoft.com/office/powerpoint/2010/main" val="166846851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heel(1)">
                                      <p:cBhvr>
                                        <p:cTn id="7" dur="2000"/>
                                        <p:tgtEl>
                                          <p:spTgt spid="1026"/>
                                        </p:tgtEl>
                                      </p:cBhvr>
                                    </p:animEffect>
                                  </p:childTnLst>
                                </p:cTn>
                              </p:par>
                              <p:par>
                                <p:cTn id="8" presetID="21" presetClass="entr" presetSubtype="1" fill="hold" nodeType="withEffect">
                                  <p:stCondLst>
                                    <p:cond delay="0"/>
                                  </p:stCondLst>
                                  <p:childTnLst>
                                    <p:set>
                                      <p:cBhvr>
                                        <p:cTn id="9" dur="1" fill="hold">
                                          <p:stCondLst>
                                            <p:cond delay="0"/>
                                          </p:stCondLst>
                                        </p:cTn>
                                        <p:tgtEl>
                                          <p:spTgt spid="1027"/>
                                        </p:tgtEl>
                                        <p:attrNameLst>
                                          <p:attrName>style.visibility</p:attrName>
                                        </p:attrNameLst>
                                      </p:cBhvr>
                                      <p:to>
                                        <p:strVal val="visible"/>
                                      </p:to>
                                    </p:set>
                                    <p:animEffect transition="in" filter="wheel(1)">
                                      <p:cBhvr>
                                        <p:cTn id="10" dur="2000"/>
                                        <p:tgtEl>
                                          <p:spTgt spid="1027"/>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1)">
                                      <p:cBhvr>
                                        <p:cTn id="1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832648"/>
          </a:xfrm>
          <a:gradFill>
            <a:gsLst>
              <a:gs pos="0">
                <a:srgbClr val="000000"/>
              </a:gs>
              <a:gs pos="39999">
                <a:srgbClr val="0A128C"/>
              </a:gs>
              <a:gs pos="70000">
                <a:srgbClr val="181CC7"/>
              </a:gs>
              <a:gs pos="88000">
                <a:srgbClr val="7005D4"/>
              </a:gs>
              <a:gs pos="100000">
                <a:srgbClr val="8C3D91"/>
              </a:gs>
            </a:gsLst>
            <a:lin ang="5400000" scaled="0"/>
          </a:gradFill>
        </p:spPr>
        <p:txBody>
          <a:bodyPr>
            <a:normAutofit fontScale="85000" lnSpcReduction="20000"/>
          </a:bodyPr>
          <a:lstStyle/>
          <a:p>
            <a:pPr marL="0" indent="0">
              <a:buNone/>
            </a:pPr>
            <a:r>
              <a:rPr lang="es-CO" dirty="0" smtClean="0">
                <a:solidFill>
                  <a:schemeClr val="bg1"/>
                </a:solidFill>
              </a:rPr>
              <a:t>Nada </a:t>
            </a:r>
            <a:r>
              <a:rPr lang="es-CO" dirty="0">
                <a:solidFill>
                  <a:schemeClr val="bg1"/>
                </a:solidFill>
              </a:rPr>
              <a:t>de lo que a los ojos del cielo será considerado como violación del santo sábado debe dejarse para ser dicho o hecho en sábado. </a:t>
            </a:r>
            <a:endParaRPr lang="es-CO" dirty="0" smtClean="0">
              <a:solidFill>
                <a:schemeClr val="bg1"/>
              </a:solidFill>
            </a:endParaRPr>
          </a:p>
          <a:p>
            <a:pPr marL="0" indent="0">
              <a:buNone/>
            </a:pPr>
            <a:endParaRPr lang="es-CO" dirty="0" smtClean="0"/>
          </a:p>
          <a:p>
            <a:pPr marL="0" indent="0">
              <a:buNone/>
            </a:pPr>
            <a:r>
              <a:rPr lang="es-CO" b="1" dirty="0" smtClean="0">
                <a:solidFill>
                  <a:srgbClr val="FFFF00"/>
                </a:solidFill>
              </a:rPr>
              <a:t>Dios </a:t>
            </a:r>
            <a:r>
              <a:rPr lang="es-CO" b="1" dirty="0">
                <a:solidFill>
                  <a:srgbClr val="FFFF00"/>
                </a:solidFill>
              </a:rPr>
              <a:t>requiere no sólo que evitemos el trabajo físico en sábado, sino que disciplinemos nuestra mente para que se espacie en temas sagrados. Se infringe virtualmente el cuarto mandamiento al conversar de cosas mundanales, o al dedicarse a una conversación liviana y trivial. </a:t>
            </a:r>
            <a:endParaRPr lang="es-CO" b="1" dirty="0" smtClean="0">
              <a:solidFill>
                <a:srgbClr val="FFFF00"/>
              </a:solidFill>
            </a:endParaRPr>
          </a:p>
          <a:p>
            <a:pPr marL="0" indent="0">
              <a:buNone/>
            </a:pPr>
            <a:endParaRPr lang="es-CO" dirty="0" smtClean="0"/>
          </a:p>
          <a:p>
            <a:pPr marL="0" indent="0">
              <a:buNone/>
            </a:pPr>
            <a:r>
              <a:rPr lang="es-CO" dirty="0" smtClean="0">
                <a:solidFill>
                  <a:schemeClr val="bg1"/>
                </a:solidFill>
              </a:rPr>
              <a:t>El </a:t>
            </a:r>
            <a:r>
              <a:rPr lang="es-CO" dirty="0">
                <a:solidFill>
                  <a:schemeClr val="bg1"/>
                </a:solidFill>
              </a:rPr>
              <a:t>hablar de cualquier cosa o de todo lo que acude a la mente, es pronunciar nuestras propias palabras. Toda desviación de lo recto nos pone en servidumbre y condenación</a:t>
            </a:r>
            <a:r>
              <a:rPr lang="es-CO" dirty="0" smtClean="0">
                <a:solidFill>
                  <a:schemeClr val="bg1"/>
                </a:solidFill>
              </a:rPr>
              <a:t>.</a:t>
            </a:r>
            <a:endParaRPr lang="es-CO" dirty="0">
              <a:solidFill>
                <a:schemeClr val="bg1"/>
              </a:solidFill>
            </a:endParaRPr>
          </a:p>
        </p:txBody>
      </p:sp>
    </p:spTree>
    <p:extLst>
      <p:ext uri="{BB962C8B-B14F-4D97-AF65-F5344CB8AC3E}">
        <p14:creationId xmlns:p14="http://schemas.microsoft.com/office/powerpoint/2010/main" val="100124572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2000"/>
                                        <p:tgtEl>
                                          <p:spTgt spid="3">
                                            <p:txEl>
                                              <p:pRg st="4" end="4"/>
                                            </p:txEl>
                                          </p:spTgt>
                                        </p:tgtEl>
                                      </p:cBhvr>
                                    </p:animEffect>
                                    <p:anim calcmode="lin" valueType="num">
                                      <p:cBhvr>
                                        <p:cTn id="1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gradFill>
            <a:gsLst>
              <a:gs pos="0">
                <a:srgbClr val="000000"/>
              </a:gs>
              <a:gs pos="39999">
                <a:srgbClr val="0A128C"/>
              </a:gs>
              <a:gs pos="70000">
                <a:srgbClr val="181CC7"/>
              </a:gs>
              <a:gs pos="88000">
                <a:srgbClr val="7005D4"/>
              </a:gs>
              <a:gs pos="100000">
                <a:srgbClr val="8C3D91"/>
              </a:gs>
            </a:gsLst>
            <a:lin ang="5400000" scaled="0"/>
          </a:gradFill>
        </p:spPr>
        <p:txBody>
          <a:bodyPr>
            <a:normAutofit fontScale="92500" lnSpcReduction="10000"/>
          </a:bodyPr>
          <a:lstStyle/>
          <a:p>
            <a:pPr marL="0" indent="0" algn="ctr">
              <a:buNone/>
            </a:pPr>
            <a:r>
              <a:rPr lang="es-CO" dirty="0">
                <a:solidFill>
                  <a:schemeClr val="bg1"/>
                </a:solidFill>
              </a:rPr>
              <a:t>Hno. P***, Vd. debe disciplinarse para discernir el carácter sagrado del sábado del cuarto mandamiento, debe trabajar para elevar la norma en su familia, y en cualquier lugar donde, por su ejemplo, la haya rebajado entre el pueblo de Dios. </a:t>
            </a:r>
            <a:endParaRPr lang="es-CO" dirty="0" smtClean="0">
              <a:solidFill>
                <a:schemeClr val="bg1"/>
              </a:solidFill>
            </a:endParaRPr>
          </a:p>
          <a:p>
            <a:pPr marL="0" indent="0">
              <a:buNone/>
            </a:pPr>
            <a:endParaRPr lang="es-CO" dirty="0" smtClean="0"/>
          </a:p>
          <a:p>
            <a:pPr marL="0" indent="0" algn="ctr">
              <a:buNone/>
            </a:pPr>
            <a:r>
              <a:rPr lang="es-CO" b="1" dirty="0" smtClean="0">
                <a:solidFill>
                  <a:srgbClr val="FFFF00"/>
                </a:solidFill>
              </a:rPr>
              <a:t>Debe </a:t>
            </a:r>
            <a:r>
              <a:rPr lang="es-CO" b="1" dirty="0">
                <a:solidFill>
                  <a:srgbClr val="FFFF00"/>
                </a:solidFill>
              </a:rPr>
              <a:t>contrarrestar la influencia que ha ejercido al respecto, y cambiar sus palabras y acciones</a:t>
            </a:r>
            <a:r>
              <a:rPr lang="es-CO" dirty="0"/>
              <a:t>. </a:t>
            </a:r>
            <a:endParaRPr lang="es-CO" dirty="0" smtClean="0"/>
          </a:p>
          <a:p>
            <a:pPr marL="0" indent="0">
              <a:buNone/>
            </a:pPr>
            <a:endParaRPr lang="es-CO" dirty="0" smtClean="0"/>
          </a:p>
          <a:p>
            <a:pPr marL="0" indent="0" algn="ctr">
              <a:buNone/>
            </a:pPr>
            <a:r>
              <a:rPr lang="es-CO" dirty="0" smtClean="0">
                <a:solidFill>
                  <a:schemeClr val="bg1"/>
                </a:solidFill>
              </a:rPr>
              <a:t>Vd</a:t>
            </a:r>
            <a:r>
              <a:rPr lang="es-CO" dirty="0">
                <a:solidFill>
                  <a:schemeClr val="bg1"/>
                </a:solidFill>
              </a:rPr>
              <a:t>. ha dejado con frecuencia de acordarse “del día del reposo, para santificarlo;” se ha olvidado de él muchas veces para pronunciar sus propias palabras en el día santificado de Dios. </a:t>
            </a:r>
          </a:p>
        </p:txBody>
      </p:sp>
    </p:spTree>
    <p:extLst>
      <p:ext uri="{BB962C8B-B14F-4D97-AF65-F5344CB8AC3E}">
        <p14:creationId xmlns:p14="http://schemas.microsoft.com/office/powerpoint/2010/main" val="209662228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84976" cy="6480720"/>
          </a:xfrm>
          <a:gradFill>
            <a:gsLst>
              <a:gs pos="0">
                <a:srgbClr val="000000"/>
              </a:gs>
              <a:gs pos="39999">
                <a:srgbClr val="0A128C"/>
              </a:gs>
              <a:gs pos="70000">
                <a:srgbClr val="181CC7"/>
              </a:gs>
              <a:gs pos="88000">
                <a:srgbClr val="7005D4"/>
              </a:gs>
              <a:gs pos="100000">
                <a:srgbClr val="8C3D91"/>
              </a:gs>
            </a:gsLst>
            <a:lin ang="5400000" scaled="0"/>
          </a:gradFill>
        </p:spPr>
        <p:txBody>
          <a:bodyPr>
            <a:normAutofit fontScale="85000" lnSpcReduction="10000"/>
          </a:bodyPr>
          <a:lstStyle/>
          <a:p>
            <a:pPr marL="0" indent="0">
              <a:buNone/>
            </a:pPr>
            <a:r>
              <a:rPr lang="es-CO" dirty="0">
                <a:solidFill>
                  <a:schemeClr val="bg1"/>
                </a:solidFill>
              </a:rPr>
              <a:t>Ha sido descuidado, y en el </a:t>
            </a:r>
            <a:r>
              <a:rPr lang="es-CO" dirty="0" smtClean="0">
                <a:solidFill>
                  <a:schemeClr val="bg1"/>
                </a:solidFill>
              </a:rPr>
              <a:t>sábado ha </a:t>
            </a:r>
            <a:r>
              <a:rPr lang="es-CO" dirty="0">
                <a:solidFill>
                  <a:schemeClr val="bg1"/>
                </a:solidFill>
              </a:rPr>
              <a:t>participado con personas no consagradas en conversaciones con respecto a los temas comunes del día, </a:t>
            </a:r>
            <a:r>
              <a:rPr lang="es-CO" u="sng" dirty="0">
                <a:solidFill>
                  <a:schemeClr val="bg1"/>
                </a:solidFill>
              </a:rPr>
              <a:t>como las ganancias y pérdidas, los ganados, las cosechas y las provisiones.</a:t>
            </a:r>
            <a:r>
              <a:rPr lang="es-CO" dirty="0">
                <a:solidFill>
                  <a:schemeClr val="bg1"/>
                </a:solidFill>
              </a:rPr>
              <a:t> En esto, su ejemplo perjudica a su influencia. Debe reformarse.</a:t>
            </a:r>
          </a:p>
          <a:p>
            <a:pPr marL="0" indent="0">
              <a:buNone/>
            </a:pPr>
            <a:endParaRPr lang="es-CO" dirty="0" smtClean="0"/>
          </a:p>
          <a:p>
            <a:pPr marL="0" indent="0">
              <a:buNone/>
            </a:pPr>
            <a:r>
              <a:rPr lang="es-CO" b="1" dirty="0" smtClean="0">
                <a:solidFill>
                  <a:srgbClr val="FFFF00"/>
                </a:solidFill>
              </a:rPr>
              <a:t>Los </a:t>
            </a:r>
            <a:r>
              <a:rPr lang="es-CO" b="1" dirty="0">
                <a:solidFill>
                  <a:srgbClr val="FFFF00"/>
                </a:solidFill>
              </a:rPr>
              <a:t>que no son plenamente convertidos a la verdad permiten con frecuencia que sus mentes se espacien libremente en negocios mundanales, y aunque descansan del trabajo físico en sábado, su lengua expresa lo que tienen en la mente; de ahí sus palabras acerca de sus ganados, las cosechas y las pérdidas y ganancias. </a:t>
            </a:r>
            <a:endParaRPr lang="es-CO" b="1" dirty="0" smtClean="0">
              <a:solidFill>
                <a:srgbClr val="FFFF00"/>
              </a:solidFill>
            </a:endParaRPr>
          </a:p>
          <a:p>
            <a:pPr marL="0" indent="0">
              <a:buNone/>
            </a:pPr>
            <a:endParaRPr lang="es-CO" dirty="0" smtClean="0"/>
          </a:p>
          <a:p>
            <a:pPr marL="0" indent="0">
              <a:buNone/>
            </a:pPr>
            <a:r>
              <a:rPr lang="es-CO" dirty="0" smtClean="0">
                <a:solidFill>
                  <a:schemeClr val="bg1"/>
                </a:solidFill>
              </a:rPr>
              <a:t>Todo </a:t>
            </a:r>
            <a:r>
              <a:rPr lang="es-CO" dirty="0">
                <a:solidFill>
                  <a:schemeClr val="bg1"/>
                </a:solidFill>
              </a:rPr>
              <a:t>esto es violar el sábado. Si la mente se espacia en asuntos mundanales, la lengua lo revelará; porque de la abundancia del corazón habla la boca</a:t>
            </a:r>
            <a:r>
              <a:rPr lang="es-CO" dirty="0" smtClean="0">
                <a:solidFill>
                  <a:schemeClr val="bg1"/>
                </a:solidFill>
              </a:rPr>
              <a:t>.</a:t>
            </a:r>
            <a:endParaRPr lang="es-CO" dirty="0">
              <a:solidFill>
                <a:schemeClr val="bg1"/>
              </a:solidFill>
            </a:endParaRPr>
          </a:p>
        </p:txBody>
      </p:sp>
    </p:spTree>
    <p:extLst>
      <p:ext uri="{BB962C8B-B14F-4D97-AF65-F5344CB8AC3E}">
        <p14:creationId xmlns:p14="http://schemas.microsoft.com/office/powerpoint/2010/main" val="47721298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260648"/>
            <a:ext cx="6275040" cy="3384376"/>
          </a:xfrm>
          <a:gradFill>
            <a:gsLst>
              <a:gs pos="0">
                <a:srgbClr val="FFEFD1"/>
              </a:gs>
              <a:gs pos="64999">
                <a:srgbClr val="F0EBD5"/>
              </a:gs>
              <a:gs pos="100000">
                <a:srgbClr val="D1C39F"/>
              </a:gs>
            </a:gsLst>
            <a:lin ang="5400000" scaled="0"/>
          </a:gradFill>
        </p:spPr>
        <p:txBody>
          <a:bodyPr>
            <a:noAutofit/>
          </a:bodyPr>
          <a:lstStyle/>
          <a:p>
            <a:pPr marL="0" indent="0">
              <a:buNone/>
            </a:pPr>
            <a:r>
              <a:rPr lang="es-CO" sz="2800" b="1" u="sng" dirty="0"/>
              <a:t>La responsabilidad del ministro</a:t>
            </a:r>
          </a:p>
          <a:p>
            <a:pPr marL="0" indent="0">
              <a:buNone/>
            </a:pPr>
            <a:r>
              <a:rPr lang="es-CO" sz="2400" dirty="0"/>
              <a:t>El ejemplo de los ministros debe ser especialmente circunspecto acerca de esto. El sábado debe dedicarse concienzudamente a la conversación sobre temas religiosos, a presentar la verdad, el deber, las esperanzas y temores del cristiano, sus pruebas, conflictos y aflicciones, la victoria final y la recompensa que habrá de recibir</a:t>
            </a:r>
            <a:r>
              <a:rPr lang="es-CO" sz="2400" dirty="0" smtClean="0"/>
              <a:t>.</a:t>
            </a:r>
            <a:endParaRPr lang="es-CO" sz="2400" dirty="0"/>
          </a:p>
        </p:txBody>
      </p:sp>
      <p:sp>
        <p:nvSpPr>
          <p:cNvPr id="4" name="3 Rectángulo"/>
          <p:cNvSpPr/>
          <p:nvPr/>
        </p:nvSpPr>
        <p:spPr>
          <a:xfrm>
            <a:off x="539552" y="3861048"/>
            <a:ext cx="7920880" cy="2677656"/>
          </a:xfrm>
          <a:prstGeom prst="rect">
            <a:avLst/>
          </a:prstGeom>
          <a:solidFill>
            <a:schemeClr val="accent6">
              <a:lumMod val="20000"/>
              <a:lumOff val="80000"/>
            </a:schemeClr>
          </a:solidFill>
        </p:spPr>
        <p:txBody>
          <a:bodyPr wrap="square">
            <a:spAutoFit/>
          </a:bodyPr>
          <a:lstStyle/>
          <a:p>
            <a:r>
              <a:rPr lang="es-CO" sz="2400" dirty="0"/>
              <a:t>Los ministros de Jesús deben reprender a los que no se acuerdan del sábado para santificarlo. </a:t>
            </a:r>
          </a:p>
          <a:p>
            <a:endParaRPr lang="es-CO" sz="2400" dirty="0"/>
          </a:p>
          <a:p>
            <a:r>
              <a:rPr lang="es-CO" sz="2400" dirty="0"/>
              <a:t>Deben reprender bondadosa y solemnemente a los que participan en conversación mundanal en sábado, y al mismo tiempo aseveran ser observadores del sábado. Deben estimular la devoción a Dios en su santo día.</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476672"/>
            <a:ext cx="2016224"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89100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ircle(in)">
                                      <p:cBhvr>
                                        <p:cTn id="7" dur="2000"/>
                                        <p:tgtEl>
                                          <p:spTgt spid="4">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4">
                                            <p:txEl>
                                              <p:pRg st="2" end="2"/>
                                            </p:txEl>
                                          </p:spTgt>
                                        </p:tgtEl>
                                        <p:attrNameLst>
                                          <p:attrName>style.visibility</p:attrName>
                                        </p:attrNameLst>
                                      </p:cBhvr>
                                      <p:to>
                                        <p:strVal val="visible"/>
                                      </p:to>
                                    </p:set>
                                    <p:animEffect transition="in" filter="circle(in)">
                                      <p:cBhvr>
                                        <p:cTn id="10" dur="2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5482952" cy="2520280"/>
          </a:xfrm>
        </p:spPr>
        <p:txBody>
          <a:bodyPr>
            <a:normAutofit fontScale="77500" lnSpcReduction="20000"/>
          </a:bodyPr>
          <a:lstStyle/>
          <a:p>
            <a:pPr marL="0" indent="0">
              <a:buNone/>
            </a:pPr>
            <a:r>
              <a:rPr lang="es-CO" sz="3600" b="1" u="sng" dirty="0"/>
              <a:t>A los que recuperan el sueño</a:t>
            </a:r>
          </a:p>
          <a:p>
            <a:pPr marL="0" indent="0">
              <a:buNone/>
            </a:pPr>
            <a:r>
              <a:rPr lang="es-CO" dirty="0"/>
              <a:t>Nadie debe sentirse libre para pasar el tiempo santificado de una manera que no sea provechosa. Desagrada a Dios que los observadores del sábado duerman durante gran parte del sábado. Deshonran a su Creador al hacerlo. </a:t>
            </a:r>
          </a:p>
          <a:p>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764704"/>
            <a:ext cx="2260079"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51520" y="3284984"/>
            <a:ext cx="8496944" cy="3539430"/>
          </a:xfrm>
          <a:prstGeom prst="rect">
            <a:avLst/>
          </a:prstGeom>
        </p:spPr>
        <p:txBody>
          <a:bodyPr wrap="square">
            <a:spAutoFit/>
          </a:bodyPr>
          <a:lstStyle/>
          <a:p>
            <a:pPr algn="ctr"/>
            <a:r>
              <a:rPr lang="es-CO" sz="2800" dirty="0"/>
              <a:t>Por su ejemplo dicen que los seis días son demasiado preciosos para que ellos los pasen descansando. Deben ganar dinero, aunque sea privándose del sueño que necesitan, </a:t>
            </a:r>
            <a:r>
              <a:rPr lang="es-CO" sz="2800" u="sng" dirty="0"/>
              <a:t>y lo recuperan durmiendo durante el tiempo santo</a:t>
            </a:r>
            <a:r>
              <a:rPr lang="es-CO" sz="2800" dirty="0"/>
              <a:t>. Luego se disculpan diciendo: </a:t>
            </a:r>
            <a:r>
              <a:rPr lang="es-CO" sz="2800" dirty="0" smtClean="0"/>
              <a:t>«</a:t>
            </a:r>
            <a:r>
              <a:rPr lang="es-CO" sz="2800" dirty="0" smtClean="0">
                <a:latin typeface="Agency FB" pitchFamily="34" charset="0"/>
              </a:rPr>
              <a:t>El </a:t>
            </a:r>
            <a:r>
              <a:rPr lang="es-CO" sz="2800" dirty="0">
                <a:latin typeface="Agency FB" pitchFamily="34" charset="0"/>
              </a:rPr>
              <a:t>sábado fué dado como día de reposo. No me privaré del descanso para asistir a la reunión; porque necesito descansar</a:t>
            </a:r>
            <a:r>
              <a:rPr lang="es-CO" sz="2800" dirty="0" smtClean="0"/>
              <a:t>.» </a:t>
            </a:r>
            <a:r>
              <a:rPr lang="es-CO" sz="2800" dirty="0"/>
              <a:t>Los tales hacen un uso erróneo del día santificado. </a:t>
            </a:r>
          </a:p>
        </p:txBody>
      </p:sp>
    </p:spTree>
    <p:extLst>
      <p:ext uri="{BB962C8B-B14F-4D97-AF65-F5344CB8AC3E}">
        <p14:creationId xmlns:p14="http://schemas.microsoft.com/office/powerpoint/2010/main" val="28715700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5976664" cy="2160240"/>
          </a:xfrm>
        </p:spPr>
        <p:txBody>
          <a:bodyPr>
            <a:normAutofit fontScale="85000" lnSpcReduction="10000"/>
          </a:bodyPr>
          <a:lstStyle/>
          <a:p>
            <a:pPr marL="0" indent="0">
              <a:buNone/>
            </a:pPr>
            <a:r>
              <a:rPr lang="es-CO" dirty="0" smtClean="0"/>
              <a:t>En </a:t>
            </a:r>
            <a:r>
              <a:rPr lang="es-CO" dirty="0"/>
              <a:t>este día deben interesar especialmente a sus familias en la observancia del mismo, y congregarse en la casa de oración con los pocos o con los muchos que asistan, según sea el caso. </a:t>
            </a:r>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188640"/>
            <a:ext cx="2292846"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03848" y="2852936"/>
            <a:ext cx="5328592" cy="3108543"/>
          </a:xfrm>
          <a:prstGeom prst="rect">
            <a:avLst/>
          </a:prstGeom>
        </p:spPr>
        <p:txBody>
          <a:bodyPr wrap="square">
            <a:spAutoFit/>
          </a:bodyPr>
          <a:lstStyle/>
          <a:p>
            <a:r>
              <a:rPr lang="es-CO" sz="2400" dirty="0"/>
              <a:t>Deben dedicar su tiempo y sus energías a los ejercicios espirituales, para que la influencia divina que descansa sobre el sábado los acompañe durante la semana. De todos los días de la semana, ninguno es tan favorable para los pensamientos y sentimientos de devoción como el sábado</a:t>
            </a:r>
            <a:r>
              <a:rPr lang="es-CO" sz="2800" dirty="0" smtClean="0"/>
              <a:t>. </a:t>
            </a:r>
            <a:endParaRPr lang="es-CO" sz="2800" dirty="0"/>
          </a:p>
        </p:txBody>
      </p:sp>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7573" y="2708920"/>
            <a:ext cx="1872208"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251520" y="5084316"/>
            <a:ext cx="2808311" cy="1477328"/>
          </a:xfrm>
          <a:prstGeom prst="rect">
            <a:avLst/>
          </a:prstGeom>
        </p:spPr>
        <p:txBody>
          <a:bodyPr wrap="square">
            <a:spAutoFit/>
          </a:bodyPr>
          <a:lstStyle/>
          <a:p>
            <a:pPr algn="ctr"/>
            <a:r>
              <a:rPr lang="es-CO" b="1" dirty="0"/>
              <a:t>Nota: El Señor Jesús, por la mañana asistía a la sinagoga, y </a:t>
            </a:r>
            <a:r>
              <a:rPr lang="es-CO" b="1" dirty="0" smtClean="0"/>
              <a:t>luego, </a:t>
            </a:r>
            <a:r>
              <a:rPr lang="es-CO" b="1" dirty="0"/>
              <a:t>se dedicaba a hacer el </a:t>
            </a:r>
            <a:r>
              <a:rPr lang="es-CO" b="1" dirty="0" smtClean="0"/>
              <a:t>bien.</a:t>
            </a:r>
            <a:endParaRPr lang="es-CO" b="1" dirty="0"/>
          </a:p>
          <a:p>
            <a:r>
              <a:rPr lang="es-CO" b="1" dirty="0" smtClean="0">
                <a:solidFill>
                  <a:srgbClr val="FF0000"/>
                </a:solidFill>
              </a:rPr>
              <a:t>Ver </a:t>
            </a:r>
            <a:r>
              <a:rPr lang="es-CO" b="1" dirty="0">
                <a:solidFill>
                  <a:srgbClr val="FF0000"/>
                </a:solidFill>
              </a:rPr>
              <a:t>(</a:t>
            </a:r>
            <a:r>
              <a:rPr lang="es-CO" b="1" dirty="0" smtClean="0">
                <a:solidFill>
                  <a:srgbClr val="FF0000"/>
                </a:solidFill>
              </a:rPr>
              <a:t>Mar.3:4; 1:21-30).</a:t>
            </a:r>
            <a:endParaRPr lang="es-CO" b="1" dirty="0">
              <a:solidFill>
                <a:srgbClr val="FF0000"/>
              </a:solidFill>
            </a:endParaRPr>
          </a:p>
        </p:txBody>
      </p:sp>
    </p:spTree>
    <p:extLst>
      <p:ext uri="{BB962C8B-B14F-4D97-AF65-F5344CB8AC3E}">
        <p14:creationId xmlns:p14="http://schemas.microsoft.com/office/powerpoint/2010/main" val="3890198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4100"/>
                                        </p:tgtEl>
                                        <p:attrNameLst>
                                          <p:attrName>style.visibility</p:attrName>
                                        </p:attrNameLst>
                                      </p:cBhvr>
                                      <p:to>
                                        <p:strVal val="visible"/>
                                      </p:to>
                                    </p:set>
                                    <p:animEffect transition="in" filter="randombar(horizontal)">
                                      <p:cBhvr>
                                        <p:cTn id="10" dur="500"/>
                                        <p:tgtEl>
                                          <p:spTgt spid="4100"/>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350418"/>
            <a:ext cx="6419056" cy="2374725"/>
          </a:xfrm>
          <a:solidFill>
            <a:schemeClr val="accent6">
              <a:lumMod val="20000"/>
              <a:lumOff val="80000"/>
            </a:schemeClr>
          </a:solidFill>
        </p:spPr>
        <p:txBody>
          <a:bodyPr>
            <a:noAutofit/>
          </a:bodyPr>
          <a:lstStyle/>
          <a:p>
            <a:pPr marL="0" indent="0">
              <a:buNone/>
            </a:pPr>
            <a:r>
              <a:rPr lang="es-CO" sz="2000" dirty="0" smtClean="0"/>
              <a:t>Los </a:t>
            </a:r>
            <a:r>
              <a:rPr lang="es-CO" sz="2000" dirty="0"/>
              <a:t>ángeles tomaban nota de su interés en la institución divina y su alta consideración por ella. Los que santificaban al Señor Dios en su corazón por una actitud estrictamente devocional, y procuraban aprovechar las horas sagradas observando el sábado lo mejor posible y honrar a Dios llamando delicias al sábado, eran especialmente bendecidos de los ángeles con luz y salud y recibían fuerza especial</a:t>
            </a:r>
            <a:r>
              <a:rPr lang="es-CO" sz="2000" dirty="0" smtClean="0"/>
              <a:t>.</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2060848"/>
            <a:ext cx="1991097"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3528" y="340453"/>
            <a:ext cx="8208912" cy="1815882"/>
          </a:xfrm>
          <a:prstGeom prst="rect">
            <a:avLst/>
          </a:prstGeom>
        </p:spPr>
        <p:txBody>
          <a:bodyPr wrap="square">
            <a:spAutoFit/>
          </a:bodyPr>
          <a:lstStyle/>
          <a:p>
            <a:r>
              <a:rPr lang="es-CO" sz="2800" dirty="0"/>
              <a:t>La sierva del Señor dice: «Se me mostró que todo el cielo contemplaba y observaba durante el sábado a los que reconocen los requerimientos del cuarto mandamiento y guardan el sábado. </a:t>
            </a:r>
          </a:p>
        </p:txBody>
      </p:sp>
      <p:sp>
        <p:nvSpPr>
          <p:cNvPr id="5" name="4 Rectángulo"/>
          <p:cNvSpPr/>
          <p:nvPr/>
        </p:nvSpPr>
        <p:spPr>
          <a:xfrm>
            <a:off x="445840" y="4869160"/>
            <a:ext cx="8280920" cy="2215991"/>
          </a:xfrm>
          <a:prstGeom prst="rect">
            <a:avLst/>
          </a:prstGeom>
        </p:spPr>
        <p:txBody>
          <a:bodyPr wrap="square">
            <a:spAutoFit/>
          </a:bodyPr>
          <a:lstStyle/>
          <a:p>
            <a:r>
              <a:rPr lang="es-CO" sz="2400" dirty="0"/>
              <a:t>Pero, por otro lado, los ángeles se apartaban de aquellos que no apreciaban el carácter sagrado del día santificado de Dios, y les quitaban su luz y su fuerza. Los vi cubiertos de una nube, abatidos y con frecuencia tristes. Sentían la falta del Espíritu de Dios.</a:t>
            </a:r>
          </a:p>
          <a:p>
            <a:endParaRPr lang="es-CO" dirty="0"/>
          </a:p>
        </p:txBody>
      </p:sp>
    </p:spTree>
    <p:extLst>
      <p:ext uri="{BB962C8B-B14F-4D97-AF65-F5344CB8AC3E}">
        <p14:creationId xmlns:p14="http://schemas.microsoft.com/office/powerpoint/2010/main" val="233915168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122"/>
                                        </p:tgtEl>
                                        <p:attrNameLst>
                                          <p:attrName>style.visibility</p:attrName>
                                        </p:attrNameLst>
                                      </p:cBhvr>
                                      <p:to>
                                        <p:strVal val="visible"/>
                                      </p:to>
                                    </p:set>
                                    <p:anim calcmode="lin" valueType="num">
                                      <p:cBhvr additive="base">
                                        <p:cTn id="17" dur="500" fill="hold"/>
                                        <p:tgtEl>
                                          <p:spTgt spid="5122"/>
                                        </p:tgtEl>
                                        <p:attrNameLst>
                                          <p:attrName>ppt_x</p:attrName>
                                        </p:attrNameLst>
                                      </p:cBhvr>
                                      <p:tavLst>
                                        <p:tav tm="0">
                                          <p:val>
                                            <p:strVal val="#ppt_x"/>
                                          </p:val>
                                        </p:tav>
                                        <p:tav tm="100000">
                                          <p:val>
                                            <p:strVal val="#ppt_x"/>
                                          </p:val>
                                        </p:tav>
                                      </p:tavLst>
                                    </p:anim>
                                    <p:anim calcmode="lin" valueType="num">
                                      <p:cBhvr additive="base">
                                        <p:cTn id="18" dur="500" fill="hold"/>
                                        <p:tgtEl>
                                          <p:spTgt spid="5122"/>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0"/>
            <a:ext cx="8229600" cy="5217443"/>
          </a:xfrm>
        </p:spPr>
        <p:txBody>
          <a:bodyPr>
            <a:normAutofit/>
          </a:bodyPr>
          <a:lstStyle/>
          <a:p>
            <a:pPr marL="0" indent="0">
              <a:buNone/>
            </a:pPr>
            <a:endParaRPr lang="es-CO" sz="4800" dirty="0" smtClean="0"/>
          </a:p>
          <a:p>
            <a:pPr marL="0" indent="0">
              <a:buNone/>
            </a:pPr>
            <a:r>
              <a:rPr lang="es-CO" sz="4800" dirty="0" smtClean="0"/>
              <a:t>Este tema:</a:t>
            </a:r>
          </a:p>
          <a:p>
            <a:pPr marL="0" indent="0">
              <a:buNone/>
            </a:pPr>
            <a:r>
              <a:rPr lang="es-CO" sz="4800" u="sng" dirty="0" smtClean="0">
                <a:solidFill>
                  <a:srgbClr val="C00000"/>
                </a:solidFill>
                <a:latin typeface="Brush Script MT" pitchFamily="66" charset="0"/>
              </a:rPr>
              <a:t>El </a:t>
            </a:r>
            <a:r>
              <a:rPr lang="es-CO" sz="4800" u="sng" dirty="0">
                <a:solidFill>
                  <a:srgbClr val="C00000"/>
                </a:solidFill>
                <a:latin typeface="Brush Script MT" pitchFamily="66" charset="0"/>
              </a:rPr>
              <a:t>carácter sagrado del </a:t>
            </a:r>
            <a:r>
              <a:rPr lang="es-CO" sz="4800" u="sng" dirty="0" smtClean="0">
                <a:solidFill>
                  <a:srgbClr val="C00000"/>
                </a:solidFill>
                <a:latin typeface="Brush Script MT" pitchFamily="66" charset="0"/>
              </a:rPr>
              <a:t>sábado</a:t>
            </a:r>
          </a:p>
          <a:p>
            <a:pPr marL="0" indent="0">
              <a:buNone/>
            </a:pPr>
            <a:r>
              <a:rPr lang="es-CO" sz="4800" dirty="0" smtClean="0"/>
              <a:t>Fue extraído de </a:t>
            </a:r>
            <a:r>
              <a:rPr lang="es-CO" sz="4800" dirty="0"/>
              <a:t>J</a:t>
            </a:r>
            <a:r>
              <a:rPr lang="es-CO" sz="4800" dirty="0" smtClean="0"/>
              <a:t>oyas de los Testimonios TI P287</a:t>
            </a:r>
            <a:endParaRPr lang="es-CO" sz="4800" dirty="0"/>
          </a:p>
        </p:txBody>
      </p:sp>
    </p:spTree>
    <p:extLst>
      <p:ext uri="{BB962C8B-B14F-4D97-AF65-F5344CB8AC3E}">
        <p14:creationId xmlns:p14="http://schemas.microsoft.com/office/powerpoint/2010/main" val="157096041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1080</Words>
  <Application>Microsoft Office PowerPoint</Application>
  <PresentationFormat>Presentación en pantalla (4:3)</PresentationFormat>
  <Paragraphs>46</Paragraphs>
  <Slides>11</Slides>
  <Notes>0</Notes>
  <HiddenSlides>0</HiddenSlides>
  <MMClips>0</MMClips>
  <ScaleCrop>false</ScaleCrop>
  <HeadingPairs>
    <vt:vector size="4" baseType="variant">
      <vt:variant>
        <vt:lpstr>Tema</vt:lpstr>
      </vt:variant>
      <vt:variant>
        <vt:i4>1</vt:i4>
      </vt:variant>
      <vt:variant>
        <vt:lpstr>Títulos de diapositiva</vt:lpstr>
      </vt:variant>
      <vt:variant>
        <vt:i4>11</vt:i4>
      </vt:variant>
    </vt:vector>
  </HeadingPairs>
  <TitlesOfParts>
    <vt:vector size="12" baseType="lpstr">
      <vt:lpstr>Tema de Office</vt:lpstr>
      <vt:lpstr>El carácter sagrado del sábado</vt:lpstr>
      <vt:lpstr>Presentación de PowerPoint</vt:lpstr>
      <vt:lpstr>El sábado: monumento conmemorativo perpetuo de la creación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carácter sagrado del sábado</dc:title>
  <dc:creator>HUMBERTO</dc:creator>
  <cp:lastModifiedBy>HUMBERTO</cp:lastModifiedBy>
  <cp:revision>2</cp:revision>
  <dcterms:created xsi:type="dcterms:W3CDTF">2015-05-13T13:49:54Z</dcterms:created>
  <dcterms:modified xsi:type="dcterms:W3CDTF">2015-05-14T03:41:57Z</dcterms:modified>
</cp:coreProperties>
</file>